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5" r:id="rId8"/>
    <p:sldId id="264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3B75-031F-4FD2-9182-C7472EFC0EE9}" type="datetimeFigureOut">
              <a:rPr lang="en-US" smtClean="0"/>
              <a:pPr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3E7C-7FD0-472F-8412-017DF05E2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ussian-speaking_population_groups_in_Germany" TargetMode="External"/><Relationship Id="rId7" Type="http://schemas.openxmlformats.org/officeDocument/2006/relationships/hyperlink" Target="http://en.wikipedia.org/wiki/Rudolf_Geige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Germany" TargetMode="External"/><Relationship Id="rId5" Type="http://schemas.openxmlformats.org/officeDocument/2006/relationships/hyperlink" Target="http://en.wikipedia.org/wiki/Wladimir_K%C3%B6ppen" TargetMode="External"/><Relationship Id="rId4" Type="http://schemas.openxmlformats.org/officeDocument/2006/relationships/hyperlink" Target="http://en.wikipedia.org/wiki/Climatologi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egetati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limat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imated-clipart-for-powerpoin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77724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MOHD ARIF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04800"/>
            <a:ext cx="7420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cap="none" spc="0" dirty="0" err="1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ivaldi" pitchFamily="66" charset="0"/>
              </a:rPr>
              <a:t>Köppen</a:t>
            </a:r>
            <a:r>
              <a:rPr lang="en-US" sz="5400" b="1" cap="none" spc="0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Vivaldi" pitchFamily="66" charset="0"/>
              </a:rPr>
              <a:t> Climate Classification </a:t>
            </a:r>
            <a:r>
              <a:rPr lang="en-US" sz="5400" b="1" cap="none" spc="0" dirty="0">
                <a:ln w="10541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	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752600"/>
            <a:ext cx="40268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p-ar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Lucida Calligraphy" pitchFamily="66" charset="0"/>
              </a:rPr>
              <a:t>INTRODUCTION</a:t>
            </a:r>
            <a:endParaRPr lang="en-US" sz="3600" dirty="0">
              <a:latin typeface="Lucida Calligraph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err="1" smtClean="0"/>
              <a:t>Köppen</a:t>
            </a:r>
            <a:r>
              <a:rPr lang="en-US" sz="2000" b="1" dirty="0" smtClean="0"/>
              <a:t> climate classification</a:t>
            </a:r>
            <a:r>
              <a:rPr lang="en-US" sz="2000" dirty="0" smtClean="0"/>
              <a:t> is one of the most widely used climate classification 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It was first published by </a:t>
            </a:r>
            <a:r>
              <a:rPr lang="en-US" sz="2000" dirty="0" smtClean="0">
                <a:hlinkClick r:id="rId3" tooltip="Russian-speaking population groups in Germany"/>
              </a:rPr>
              <a:t>Russian German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4" tooltip="Climatologist"/>
              </a:rPr>
              <a:t>climatologist</a:t>
            </a:r>
            <a:r>
              <a:rPr lang="en-US" sz="2000" dirty="0" smtClean="0"/>
              <a:t> </a:t>
            </a:r>
            <a:r>
              <a:rPr lang="en-US" sz="2000" dirty="0" err="1" smtClean="0">
                <a:hlinkClick r:id="rId5" tooltip="Wladimir Köppen"/>
              </a:rPr>
              <a:t>Wladimir</a:t>
            </a:r>
            <a:r>
              <a:rPr lang="en-US" sz="2000" dirty="0" smtClean="0">
                <a:hlinkClick r:id="rId5" tooltip="Wladimir Köppen"/>
              </a:rPr>
              <a:t> </a:t>
            </a:r>
            <a:r>
              <a:rPr lang="en-US" sz="2000" dirty="0" err="1" smtClean="0">
                <a:hlinkClick r:id="rId5" tooltip="Wladimir Köppen"/>
              </a:rPr>
              <a:t>Köppen</a:t>
            </a:r>
            <a:r>
              <a:rPr lang="en-US" sz="2000" dirty="0" smtClean="0"/>
              <a:t> in 1884, with several later modifications by </a:t>
            </a:r>
            <a:r>
              <a:rPr lang="en-US" sz="2000" dirty="0" err="1" smtClean="0"/>
              <a:t>Köppen</a:t>
            </a:r>
            <a:r>
              <a:rPr lang="en-US" sz="2000" dirty="0" smtClean="0"/>
              <a:t> himself, notably in 1918 and 1936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Later, </a:t>
            </a:r>
            <a:r>
              <a:rPr lang="en-US" sz="2000" dirty="0" smtClean="0">
                <a:hlinkClick r:id="rId6" tooltip="Germany"/>
              </a:rPr>
              <a:t>German</a:t>
            </a:r>
            <a:r>
              <a:rPr lang="en-US" sz="2000" dirty="0" smtClean="0"/>
              <a:t> </a:t>
            </a:r>
            <a:r>
              <a:rPr lang="en-US" sz="2000" dirty="0" smtClean="0"/>
              <a:t>climatologist </a:t>
            </a:r>
            <a:r>
              <a:rPr lang="en-US" sz="2000" dirty="0" smtClean="0">
                <a:hlinkClick r:id="rId7" tooltip="Rudolf Geiger"/>
              </a:rPr>
              <a:t>Rudolf Geiger</a:t>
            </a:r>
            <a:r>
              <a:rPr lang="en-US" sz="2000" dirty="0" smtClean="0"/>
              <a:t> collaborated with </a:t>
            </a:r>
            <a:r>
              <a:rPr lang="en-US" sz="2000" dirty="0" err="1" smtClean="0"/>
              <a:t>Köppen</a:t>
            </a:r>
            <a:r>
              <a:rPr lang="en-US" sz="2000" dirty="0" smtClean="0"/>
              <a:t> on changes to the classification system, which is thus sometimes referred to as the </a:t>
            </a:r>
            <a:r>
              <a:rPr lang="en-US" sz="2000" b="1" dirty="0" err="1" smtClean="0"/>
              <a:t>Köppen</a:t>
            </a:r>
            <a:r>
              <a:rPr lang="en-US" sz="2000" b="1" dirty="0" smtClean="0"/>
              <a:t>–Geiger climate classification system</a:t>
            </a:r>
            <a:r>
              <a:rPr lang="en-US" sz="2000" dirty="0" smtClean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867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 </a:t>
            </a:r>
            <a:endParaRPr lang="en-US" sz="2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ip-ar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38200"/>
            <a:ext cx="8839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system is based on the concept </a:t>
            </a:r>
            <a:r>
              <a:rPr lang="en-US" i="1" dirty="0" smtClean="0"/>
              <a:t>that:</a:t>
            </a:r>
          </a:p>
          <a:p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sz="2800" i="1" dirty="0" smtClean="0"/>
              <a:t>Native </a:t>
            </a:r>
            <a:r>
              <a:rPr lang="en-US" sz="2800" i="1" dirty="0" smtClean="0">
                <a:hlinkClick r:id="rId3" tooltip="Vegetation"/>
              </a:rPr>
              <a:t>vegetation</a:t>
            </a:r>
            <a:r>
              <a:rPr lang="en-US" sz="2800" i="1" dirty="0" smtClean="0"/>
              <a:t> is the best expression of </a:t>
            </a:r>
            <a:r>
              <a:rPr lang="en-US" sz="2800" i="1" dirty="0" smtClean="0">
                <a:hlinkClick r:id="rId4" tooltip="Climate"/>
              </a:rPr>
              <a:t>climate</a:t>
            </a:r>
            <a:r>
              <a:rPr lang="en-US" sz="2800" i="1" dirty="0" smtClean="0"/>
              <a:t>. </a:t>
            </a:r>
            <a:r>
              <a:rPr lang="en-US" sz="2800" i="1" dirty="0" smtClean="0"/>
              <a:t> </a:t>
            </a:r>
            <a:r>
              <a:rPr lang="en-US" sz="2800" i="1" dirty="0" smtClean="0"/>
              <a:t>The </a:t>
            </a:r>
            <a:r>
              <a:rPr lang="en-US" sz="2800" i="1" dirty="0" err="1" smtClean="0"/>
              <a:t>Köppen</a:t>
            </a:r>
            <a:r>
              <a:rPr lang="en-US" sz="2800" i="1" dirty="0" smtClean="0"/>
              <a:t> system recognizes five major climatic types; each type is designated by a capital letter Its categories are based on the annual and monthly averages of  temperature and precipitation.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-powerpoint-backgrou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Handwriting" pitchFamily="66" charset="0"/>
              </a:rPr>
              <a:t>BASIS OF CLASSIFICATION</a:t>
            </a:r>
            <a:endParaRPr lang="en-US" sz="3600" dirty="0"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43000"/>
            <a:ext cx="7848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FFFF00"/>
                </a:solidFill>
              </a:rPr>
              <a:t>Koppen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presented his climatic classification on the basis of </a:t>
            </a:r>
            <a:r>
              <a:rPr lang="en-US" dirty="0" err="1" smtClean="0">
                <a:solidFill>
                  <a:srgbClr val="FF0000"/>
                </a:solidFill>
              </a:rPr>
              <a:t>candolle’s</a:t>
            </a:r>
            <a:r>
              <a:rPr lang="en-US" dirty="0" smtClean="0">
                <a:solidFill>
                  <a:srgbClr val="FF0000"/>
                </a:solidFill>
              </a:rPr>
              <a:t> classification of vegetation which </a:t>
            </a:r>
            <a:r>
              <a:rPr lang="en-US" dirty="0" err="1" smtClean="0">
                <a:solidFill>
                  <a:srgbClr val="FF0000"/>
                </a:solidFill>
              </a:rPr>
              <a:t>recognise</a:t>
            </a:r>
            <a:r>
              <a:rPr lang="en-US" dirty="0" smtClean="0">
                <a:solidFill>
                  <a:srgbClr val="FF0000"/>
                </a:solidFill>
              </a:rPr>
              <a:t> the following divisions</a:t>
            </a:r>
            <a:r>
              <a:rPr lang="en-US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FF00"/>
                </a:solidFill>
                <a:latin typeface="Lucida Calligraphy" pitchFamily="66" charset="0"/>
              </a:rPr>
              <a:t>Megatherms</a:t>
            </a:r>
            <a:endParaRPr lang="en-US" dirty="0" smtClean="0">
              <a:solidFill>
                <a:srgbClr val="FFFF00"/>
              </a:solidFill>
              <a:latin typeface="Lucida Calligraphy" pitchFamily="66" charset="0"/>
            </a:endParaRPr>
          </a:p>
          <a:p>
            <a:pPr marL="342900" indent="-342900"/>
            <a:r>
              <a:rPr lang="en-US" dirty="0" smtClean="0"/>
              <a:t>       Those plant which depend on high temperature and humidity through out the year and avg. temp above 18 degree </a:t>
            </a:r>
            <a:r>
              <a:rPr lang="en-US" dirty="0" err="1" smtClean="0"/>
              <a:t>celsius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dirty="0" smtClean="0"/>
              <a:t>        tropical rain forest.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FFFF00"/>
                </a:solidFill>
                <a:latin typeface="Lucida Calligraphy" pitchFamily="66" charset="0"/>
              </a:rPr>
              <a:t>Xerophytic</a:t>
            </a:r>
            <a:r>
              <a:rPr lang="en-US" sz="2400" dirty="0" smtClean="0">
                <a:solidFill>
                  <a:srgbClr val="FFFF00"/>
                </a:solidFill>
                <a:latin typeface="Lucida Calligraphy" pitchFamily="66" charset="0"/>
              </a:rPr>
              <a:t>:</a:t>
            </a:r>
          </a:p>
          <a:p>
            <a:pPr marL="342900" indent="-342900"/>
            <a:r>
              <a:rPr lang="en-US" dirty="0" smtClean="0"/>
              <a:t>       represent such plant which thrive in hot and arid condition.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FF00"/>
                </a:solidFill>
                <a:latin typeface="Lucida Calligraphy" pitchFamily="66" charset="0"/>
              </a:rPr>
              <a:t>Mesothermal</a:t>
            </a:r>
            <a:r>
              <a:rPr lang="en-US" sz="2000" dirty="0" smtClean="0">
                <a:solidFill>
                  <a:srgbClr val="FFFF00"/>
                </a:solidFill>
                <a:latin typeface="Lucida Calligraphy" pitchFamily="66" charset="0"/>
              </a:rPr>
              <a:t>:</a:t>
            </a:r>
          </a:p>
          <a:p>
            <a:pPr marL="342900" indent="-342900"/>
            <a:r>
              <a:rPr lang="en-US" dirty="0" smtClean="0"/>
              <a:t>       represent such plant that are adapted to moderate temperature and abundant supply of moisture.</a:t>
            </a:r>
          </a:p>
          <a:p>
            <a:pPr marL="342900" indent="-342900"/>
            <a:r>
              <a:rPr lang="en-US" dirty="0" smtClean="0"/>
              <a:t>       The temp. of the coldest month below 18 but above -3 degree c.</a:t>
            </a:r>
          </a:p>
          <a:p>
            <a:pPr marL="342900" indent="-342900"/>
            <a:r>
              <a:rPr lang="en-US" dirty="0" smtClean="0"/>
              <a:t>        mid latitude temperate region.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FF00"/>
                </a:solidFill>
                <a:latin typeface="Lucida Calligraphy" pitchFamily="66" charset="0"/>
              </a:rPr>
              <a:t>Microthermal</a:t>
            </a:r>
            <a:r>
              <a:rPr lang="en-US" sz="2000" dirty="0" smtClean="0">
                <a:solidFill>
                  <a:srgbClr val="FFFF00"/>
                </a:solidFill>
                <a:latin typeface="Lucida Calligraphy" pitchFamily="66" charset="0"/>
              </a:rPr>
              <a:t>:</a:t>
            </a:r>
          </a:p>
          <a:p>
            <a:pPr marL="342900" indent="-342900"/>
            <a:r>
              <a:rPr lang="en-US" dirty="0" smtClean="0"/>
              <a:t>       region having temp. of coldest month  below -3 .</a:t>
            </a:r>
          </a:p>
          <a:p>
            <a:pPr marL="342900" indent="-342900"/>
            <a:r>
              <a:rPr lang="en-US" dirty="0" smtClean="0"/>
              <a:t>       cool temperate region.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FF00"/>
                </a:solidFill>
                <a:latin typeface="Lucida Calligraphy" pitchFamily="66" charset="0"/>
              </a:rPr>
              <a:t>Hekistothermal</a:t>
            </a:r>
            <a:r>
              <a:rPr lang="en-US" sz="2000" dirty="0" smtClean="0">
                <a:solidFill>
                  <a:srgbClr val="FFFF00"/>
                </a:solidFill>
                <a:latin typeface="Lucida Calligraphy" pitchFamily="66" charset="0"/>
              </a:rPr>
              <a:t>:</a:t>
            </a:r>
          </a:p>
          <a:p>
            <a:pPr marL="342900" indent="-342900"/>
            <a:r>
              <a:rPr lang="en-US" dirty="0" smtClean="0"/>
              <a:t>        permanently ice covered region.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re-green-wallpapers-backgrounds-for-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914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Lucida Calligraphy" pitchFamily="66" charset="0"/>
              </a:rPr>
              <a:t>Scheme</a:t>
            </a:r>
          </a:p>
          <a:p>
            <a:r>
              <a:rPr lang="en-US" sz="3200" dirty="0" err="1" smtClean="0"/>
              <a:t>Koppen</a:t>
            </a:r>
            <a:r>
              <a:rPr lang="en-US" sz="3200" dirty="0" smtClean="0"/>
              <a:t> divided world climate on five principle types and designated them as capital letters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95400" y="2590800"/>
          <a:ext cx="609600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A </a:t>
                      </a:r>
                    </a:p>
                    <a:p>
                      <a:endParaRPr lang="en-US" sz="1800" kern="1200" baseline="0" dirty="0" smtClean="0"/>
                    </a:p>
                    <a:p>
                      <a:endParaRPr lang="en-US" sz="1800" kern="1200" baseline="0" dirty="0" smtClean="0"/>
                    </a:p>
                    <a:p>
                      <a:r>
                        <a:rPr lang="en-US" sz="1800" kern="1200" baseline="0" dirty="0" smtClean="0"/>
                        <a:t>	 	</a:t>
                      </a:r>
                    </a:p>
                    <a:p>
                      <a:r>
                        <a:rPr lang="en-US" sz="1800" kern="1200" baseline="0" dirty="0" smtClean="0"/>
                        <a:t>B </a:t>
                      </a:r>
                    </a:p>
                    <a:p>
                      <a:endParaRPr lang="en-US" sz="1800" kern="1200" baseline="0" dirty="0" smtClean="0"/>
                    </a:p>
                    <a:p>
                      <a:r>
                        <a:rPr lang="en-US" sz="1800" kern="1200" baseline="0" dirty="0" smtClean="0"/>
                        <a:t>	</a:t>
                      </a:r>
                    </a:p>
                    <a:p>
                      <a:r>
                        <a:rPr lang="en-US" sz="1800" kern="1200" baseline="0" dirty="0" smtClean="0"/>
                        <a:t>C </a:t>
                      </a:r>
                    </a:p>
                    <a:p>
                      <a:r>
                        <a:rPr lang="en-US" sz="1800" kern="1200" baseline="0" dirty="0" smtClean="0"/>
                        <a:t>	</a:t>
                      </a:r>
                    </a:p>
                    <a:p>
                      <a:r>
                        <a:rPr lang="en-US" sz="1800" kern="1200" baseline="0" dirty="0" smtClean="0"/>
                        <a:t>D </a:t>
                      </a:r>
                    </a:p>
                    <a:p>
                      <a:endParaRPr lang="en-US" sz="1800" kern="1200" baseline="0" dirty="0" smtClean="0"/>
                    </a:p>
                    <a:p>
                      <a:r>
                        <a:rPr lang="en-US" sz="1800" kern="1200" baseline="0" dirty="0" smtClean="0"/>
                        <a:t>E 		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Tropical Moist Climates: all months have average temperatures above 18 degrees Celsius	</a:t>
                      </a:r>
                    </a:p>
                    <a:p>
                      <a:r>
                        <a:rPr lang="en-US" sz="1800" kern="1200" baseline="0" dirty="0" smtClean="0"/>
                        <a:t>Dry Climates: with deficient precipitation during most of the year </a:t>
                      </a:r>
                    </a:p>
                    <a:p>
                      <a:r>
                        <a:rPr lang="en-US" sz="1800" kern="1200" baseline="0" dirty="0" smtClean="0"/>
                        <a:t>Moist Mid-latitude Climates with Mild Winters </a:t>
                      </a:r>
                    </a:p>
                    <a:p>
                      <a:r>
                        <a:rPr lang="en-US" sz="1800" kern="1200" baseline="0" dirty="0" smtClean="0"/>
                        <a:t>Moist Mid-Latitude Climates with Cold Winters </a:t>
                      </a:r>
                    </a:p>
                    <a:p>
                      <a:r>
                        <a:rPr lang="en-US" sz="1800" kern="1200" baseline="0" dirty="0" smtClean="0"/>
                        <a:t>Polar Climates: with extremely cold winters and summers 	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-christian-powerpoint-background-desig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34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Besides capital letters he used various small letters in his climatic scheme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838200"/>
          <a:ext cx="7620000" cy="51854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10000"/>
                <a:gridCol w="3810000"/>
              </a:tblGrid>
              <a:tr h="441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2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Precipitation through</a:t>
                      </a:r>
                      <a:r>
                        <a:rPr lang="en-US" sz="1400" baseline="0" dirty="0" smtClean="0"/>
                        <a:t> out year</a:t>
                      </a:r>
                      <a:endParaRPr lang="en-US" sz="1400" dirty="0"/>
                    </a:p>
                  </a:txBody>
                  <a:tcPr/>
                </a:tc>
              </a:tr>
              <a:tr h="5534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Monsoon climate</a:t>
                      </a:r>
                      <a:r>
                        <a:rPr lang="en-US" sz="1400" baseline="0" dirty="0" smtClean="0"/>
                        <a:t> short dry season</a:t>
                      </a:r>
                      <a:endParaRPr lang="en-US" sz="1400" dirty="0"/>
                    </a:p>
                  </a:txBody>
                  <a:tcPr/>
                </a:tc>
              </a:tr>
              <a:tr h="3162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Dry season in winter</a:t>
                      </a:r>
                      <a:endParaRPr lang="en-US" sz="1400" dirty="0"/>
                    </a:p>
                  </a:txBody>
                  <a:tcPr/>
                </a:tc>
              </a:tr>
              <a:tr h="3162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Dry season in summer</a:t>
                      </a:r>
                      <a:endParaRPr lang="en-US" sz="1400" dirty="0"/>
                    </a:p>
                  </a:txBody>
                  <a:tcPr/>
                </a:tc>
              </a:tr>
              <a:tr h="5534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annual temperature above 18 degree c</a:t>
                      </a:r>
                      <a:endParaRPr lang="en-US" sz="1400" dirty="0"/>
                    </a:p>
                  </a:txBody>
                  <a:tcPr/>
                </a:tc>
              </a:tr>
              <a:tr h="5534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annual temperature below 18 degree c</a:t>
                      </a:r>
                      <a:endParaRPr lang="en-US" sz="1400" dirty="0"/>
                    </a:p>
                  </a:txBody>
                  <a:tcPr/>
                </a:tc>
              </a:tr>
              <a:tr h="5534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Hot summer temp of warmest month above 22 degree c</a:t>
                      </a:r>
                      <a:endParaRPr lang="en-US" sz="1400" dirty="0"/>
                    </a:p>
                  </a:txBody>
                  <a:tcPr/>
                </a:tc>
              </a:tr>
              <a:tr h="79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Cold winter temperature of warmest</a:t>
                      </a:r>
                      <a:r>
                        <a:rPr lang="en-US" sz="1400" baseline="0" dirty="0" smtClean="0"/>
                        <a:t> month below 22 degree c</a:t>
                      </a:r>
                      <a:endParaRPr lang="en-US" sz="1400" dirty="0"/>
                    </a:p>
                  </a:txBody>
                  <a:tcPr/>
                </a:tc>
              </a:tr>
              <a:tr h="7905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Cool short summer with less than four month over 10 degree c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KOPPEN CLIMATIC CLASSIFICATION TABLE"/>
          <p:cNvPicPr>
            <a:picLocks noChangeAspect="1" noChangeArrowheads="1"/>
          </p:cNvPicPr>
          <p:nvPr/>
        </p:nvPicPr>
        <p:blipFill>
          <a:blip r:embed="rId2"/>
          <a:srcRect t="4615"/>
          <a:stretch>
            <a:fillRect/>
          </a:stretch>
        </p:blipFill>
        <p:spPr bwMode="auto">
          <a:xfrm>
            <a:off x="533400" y="1371600"/>
            <a:ext cx="8027988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990600"/>
            <a:ext cx="447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CLIMATIC CLASSIFICATION GIVEN BY KOPPEN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orld map of KÃ¶ppen climate classif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2" y="1447800"/>
            <a:ext cx="8881588" cy="502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1066800"/>
            <a:ext cx="765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CLIMATIC TYPES BASED ON CLIMATIC CLASSIFICATION GIVEN BY KOPPEN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5/5e/South_Asia_map_of_K%C3%B6ppen_climate_classification.svg/1024px-South_Asia_map_of_K%C3%B6ppen_climate_classificatio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08734" cy="538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394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INTRODUCTION</vt:lpstr>
      <vt:lpstr>Slide 3</vt:lpstr>
      <vt:lpstr>BASIS OF CLASSIFICATION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GULSHANBHAT</cp:lastModifiedBy>
  <cp:revision>33</cp:revision>
  <dcterms:created xsi:type="dcterms:W3CDTF">2012-07-12T18:03:00Z</dcterms:created>
  <dcterms:modified xsi:type="dcterms:W3CDTF">2019-05-14T07:02:22Z</dcterms:modified>
</cp:coreProperties>
</file>